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2"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9BC3-9308-4DD3-ACF1-F4ADCBA00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6D5F5-7E01-4F2D-A9EC-DFEDD77FD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E74349-912B-4578-8412-CA68C010C96D}"/>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C78D3455-AA57-4DFF-A27A-77F725F64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60113-D47B-48B0-BE32-A41B0007D94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98053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BE9A-E851-4139-9484-511866314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ED18-F69F-4ECD-AC41-046A97631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65DB5-F9A3-465A-90D0-4FE1DEE84952}"/>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911D384C-C4B5-4FDD-B008-6671B24BC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96A7B-A2DF-4DBD-A44E-5B4D887B1901}"/>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56309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5C10F-E213-49B6-9F7D-B80971EC95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68A6C-7167-43F4-B1D7-F9820FAD22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DE14B-A42F-48E4-A8B6-D7AE0F739A02}"/>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D8A32D50-E86C-4449-8094-EEEE57571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2A324-1C93-4780-A282-F389EFD656C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59292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E3D-8EFE-4C61-B5FF-BB9E52D36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247D6-6954-4C78-98BE-64BF5C69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E95E3-1C74-43A8-B835-46A5DADCDC79}"/>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2A0DEA1F-F75A-42A5-804A-A49AA7904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3FBBB-6F4A-4B67-95CA-05E8453AEC22}"/>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1952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95F5-393D-4BD0-B3B1-883DCD82D6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90E9-DB16-4C23-8245-463BA6F03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84B2D-D3B8-42D6-81B0-CF94C4BB54FD}"/>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D4DE1AEF-A45F-40C6-82B6-B77CB1061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B18B2-119D-4A00-A5E6-C629AFCE7DCC}"/>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82551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185-130B-4A53-B83B-EDA469CB5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20721-1F05-4558-BF0C-52B766ABB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F5E411-9185-48C0-8D85-EABC1DB28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D508F6-13C6-4FAC-8A4A-1093653D8321}"/>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8DF264A1-1AD5-48BE-A054-FBBD114E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3B254-DF72-4190-B76E-970817E5670F}"/>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22376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45C9-9441-48B6-9953-554EF1F30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68DAC-AC08-44B7-9C58-A7FAEEC582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C4926-5C72-4688-BE02-499CC7CA42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D12C6-D6F7-4900-81F8-CC43A1467F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C465A-74E4-417D-B6F8-4D7CA4B231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85711-0C2C-4142-8413-75E7D2A8FC50}"/>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8" name="Footer Placeholder 7">
            <a:extLst>
              <a:ext uri="{FF2B5EF4-FFF2-40B4-BE49-F238E27FC236}">
                <a16:creationId xmlns:a16="http://schemas.microsoft.com/office/drawing/2014/main" id="{6566B087-3701-4700-80C6-3367F695D1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43E07-BA83-43B7-AEE6-CAC1981944B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2619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9104-8474-4F13-9E97-96E2282C5C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9EB4A-C529-4E3C-A60F-C39ADFF73450}"/>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4" name="Footer Placeholder 3">
            <a:extLst>
              <a:ext uri="{FF2B5EF4-FFF2-40B4-BE49-F238E27FC236}">
                <a16:creationId xmlns:a16="http://schemas.microsoft.com/office/drawing/2014/main" id="{5CB61E96-ECF5-42E6-8A79-1292E9B0F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060B6E-814B-4FFF-864C-F1EED69DB20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06778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D40E9-601F-41B1-9ECD-E6ACD5EBCFB7}"/>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3" name="Footer Placeholder 2">
            <a:extLst>
              <a:ext uri="{FF2B5EF4-FFF2-40B4-BE49-F238E27FC236}">
                <a16:creationId xmlns:a16="http://schemas.microsoft.com/office/drawing/2014/main" id="{6A232C5F-D031-4BC7-BAA7-E8184E98E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C34AD8-9CB2-452A-8BE7-B7A6F640829D}"/>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63235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EA22-03F0-48D0-8C31-524F8FBA8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EBF39B-2BFC-4C23-9D32-2F4D8F5F1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EB7FFF-7F8C-4043-B0D7-A7A6F0D84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8122A-B9D7-48B1-A291-DA207BB6157C}"/>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144D05CD-BD78-4791-8527-916090D48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4CD2B-A882-40B6-A1A2-646B760B5375}"/>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86182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E804-FFAC-40C7-B156-939AD9130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DC95F-93F2-49BA-A1C2-EC3AE8355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77E351-EC58-4D6C-B1EC-2FA9F8AEF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E3129-32D9-4573-A881-297B9C316C48}"/>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6DBCED56-2436-4D06-B68E-878D974FE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45EB8-1DB1-440A-8CD5-2EA53D9BCD3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47705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2D27-D46E-470B-B840-B789B5E054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EA23A-E073-43B7-9A3E-12D65C27B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B1153-ADE2-4B64-9559-22851377B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1D491488-7F2E-456E-9F26-D29F32DB0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CAFA9B-06CF-4337-A68E-5A510F87A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365DC-8C5C-4145-8EFD-B225CC13F79C}" type="slidenum">
              <a:rPr lang="en-US" smtClean="0"/>
              <a:t>‹#›</a:t>
            </a:fld>
            <a:endParaRPr lang="en-US"/>
          </a:p>
        </p:txBody>
      </p:sp>
    </p:spTree>
    <p:extLst>
      <p:ext uri="{BB962C8B-B14F-4D97-AF65-F5344CB8AC3E}">
        <p14:creationId xmlns:p14="http://schemas.microsoft.com/office/powerpoint/2010/main" val="370761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lectronicshub.org/connect-esp8266-to-thingspeak/"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instructables.com/Ultrasonic-Sensor-Testing-With-Arduino/" TargetMode="External"/><Relationship Id="rId5" Type="http://schemas.openxmlformats.org/officeDocument/2006/relationships/hyperlink" Target="https://os.mbed.com/handbook/mbed-NXP-LPC1768-Getting-Started" TargetMode="External"/><Relationship Id="rId4" Type="http://schemas.openxmlformats.org/officeDocument/2006/relationships/hyperlink" Target="https://www.arduino.cc/en/Tutorial/LibraryExamples/HelloWorl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c 2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2A5AC6-0821-418A-9E95-27EBF42992CF}"/>
              </a:ext>
            </a:extLst>
          </p:cNvPr>
          <p:cNvSpPr>
            <a:spLocks noGrp="1"/>
          </p:cNvSpPr>
          <p:nvPr>
            <p:ph type="ctrTitle"/>
          </p:nvPr>
        </p:nvSpPr>
        <p:spPr>
          <a:xfrm>
            <a:off x="7080738" y="647593"/>
            <a:ext cx="4467792" cy="3060541"/>
          </a:xfrm>
        </p:spPr>
        <p:txBody>
          <a:bodyPr>
            <a:normAutofit/>
          </a:bodyPr>
          <a:lstStyle/>
          <a:p>
            <a:r>
              <a:rPr lang="en-US" sz="5600" b="1">
                <a:solidFill>
                  <a:srgbClr val="FFFFFF"/>
                </a:solidFill>
              </a:rPr>
              <a:t>Smart garbage monitoring system </a:t>
            </a:r>
          </a:p>
        </p:txBody>
      </p:sp>
      <p:sp>
        <p:nvSpPr>
          <p:cNvPr id="3" name="Subtitle 2">
            <a:extLst>
              <a:ext uri="{FF2B5EF4-FFF2-40B4-BE49-F238E27FC236}">
                <a16:creationId xmlns:a16="http://schemas.microsoft.com/office/drawing/2014/main" id="{8EC66A89-9E7A-4F83-9D8F-C7BF434ED51D}"/>
              </a:ext>
            </a:extLst>
          </p:cNvPr>
          <p:cNvSpPr>
            <a:spLocks noGrp="1"/>
          </p:cNvSpPr>
          <p:nvPr>
            <p:ph type="subTitle" idx="1"/>
          </p:nvPr>
        </p:nvSpPr>
        <p:spPr>
          <a:xfrm>
            <a:off x="7080738" y="3800209"/>
            <a:ext cx="4467792" cy="2410198"/>
          </a:xfrm>
        </p:spPr>
        <p:txBody>
          <a:bodyPr>
            <a:normAutofit/>
          </a:bodyPr>
          <a:lstStyle/>
          <a:p>
            <a:r>
              <a:rPr lang="en-US" b="1" dirty="0">
                <a:solidFill>
                  <a:srgbClr val="FFFFFF"/>
                </a:solidFill>
              </a:rPr>
              <a:t>Component Testing </a:t>
            </a:r>
          </a:p>
          <a:p>
            <a:r>
              <a:rPr lang="en-US" b="1" dirty="0">
                <a:solidFill>
                  <a:srgbClr val="FFFFFF"/>
                </a:solidFill>
              </a:rPr>
              <a:t>Submitted by </a:t>
            </a:r>
          </a:p>
          <a:p>
            <a:r>
              <a:rPr lang="en-US" b="1" dirty="0">
                <a:solidFill>
                  <a:srgbClr val="FFFFFF"/>
                </a:solidFill>
              </a:rPr>
              <a:t>Parth Patel (C0754250)</a:t>
            </a:r>
          </a:p>
        </p:txBody>
      </p:sp>
      <p:sp>
        <p:nvSpPr>
          <p:cNvPr id="23" name="Oval 22">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cycle">
            <a:extLst>
              <a:ext uri="{FF2B5EF4-FFF2-40B4-BE49-F238E27FC236}">
                <a16:creationId xmlns:a16="http://schemas.microsoft.com/office/drawing/2014/main" id="{C6D5E8BE-6530-4CE5-BBEB-68EAC764D4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06276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141-2EA5-4E0C-AC43-BD7B315A1332}"/>
              </a:ext>
            </a:extLst>
          </p:cNvPr>
          <p:cNvSpPr>
            <a:spLocks noGrp="1"/>
          </p:cNvSpPr>
          <p:nvPr>
            <p:ph type="title"/>
          </p:nvPr>
        </p:nvSpPr>
        <p:spPr/>
        <p:txBody>
          <a:bodyPr/>
          <a:lstStyle/>
          <a:p>
            <a:r>
              <a:rPr lang="en-US" b="1" dirty="0"/>
              <a:t>Results :</a:t>
            </a:r>
            <a:r>
              <a:rPr lang="en-US" dirty="0"/>
              <a:t> </a:t>
            </a:r>
          </a:p>
        </p:txBody>
      </p:sp>
      <p:pic>
        <p:nvPicPr>
          <p:cNvPr id="9" name="Content Placeholder 8" descr="A circuit board&#10;&#10;Description automatically generated">
            <a:extLst>
              <a:ext uri="{FF2B5EF4-FFF2-40B4-BE49-F238E27FC236}">
                <a16:creationId xmlns:a16="http://schemas.microsoft.com/office/drawing/2014/main" id="{FCFB82E1-0CC4-490D-8A88-5CADD94927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41" r="11157"/>
          <a:stretch/>
        </p:blipFill>
        <p:spPr>
          <a:xfrm rot="16200000">
            <a:off x="6863784" y="1518216"/>
            <a:ext cx="4191001" cy="5155067"/>
          </a:xfrm>
        </p:spPr>
      </p:pic>
      <p:pic>
        <p:nvPicPr>
          <p:cNvPr id="11" name="Picture 10" descr="A circuit board&#10;&#10;Description automatically generated">
            <a:extLst>
              <a:ext uri="{FF2B5EF4-FFF2-40B4-BE49-F238E27FC236}">
                <a16:creationId xmlns:a16="http://schemas.microsoft.com/office/drawing/2014/main" id="{9462FAAF-828F-44A4-902C-73D1A1A99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53683" y="1301746"/>
            <a:ext cx="4191001" cy="5588002"/>
          </a:xfrm>
          <a:prstGeom prst="rect">
            <a:avLst/>
          </a:prstGeom>
        </p:spPr>
      </p:pic>
    </p:spTree>
    <p:extLst>
      <p:ext uri="{BB962C8B-B14F-4D97-AF65-F5344CB8AC3E}">
        <p14:creationId xmlns:p14="http://schemas.microsoft.com/office/powerpoint/2010/main" val="22062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E38F-8CA8-4277-8E18-6BCA4613C25D}"/>
              </a:ext>
            </a:extLst>
          </p:cNvPr>
          <p:cNvSpPr>
            <a:spLocks noGrp="1"/>
          </p:cNvSpPr>
          <p:nvPr>
            <p:ph type="title"/>
          </p:nvPr>
        </p:nvSpPr>
        <p:spPr/>
        <p:txBody>
          <a:bodyPr>
            <a:normAutofit/>
          </a:bodyPr>
          <a:lstStyle/>
          <a:p>
            <a:r>
              <a:rPr lang="en-US" sz="4000" b="1" dirty="0"/>
              <a:t>ESP8266 Wi-Fi module testing using Arduino with ThingSpeak</a:t>
            </a:r>
          </a:p>
        </p:txBody>
      </p:sp>
      <p:sp>
        <p:nvSpPr>
          <p:cNvPr id="3" name="Content Placeholder 2">
            <a:extLst>
              <a:ext uri="{FF2B5EF4-FFF2-40B4-BE49-F238E27FC236}">
                <a16:creationId xmlns:a16="http://schemas.microsoft.com/office/drawing/2014/main" id="{041A2ABD-DA89-4809-A9EC-918EFA6F7224}"/>
              </a:ext>
            </a:extLst>
          </p:cNvPr>
          <p:cNvSpPr>
            <a:spLocks noGrp="1"/>
          </p:cNvSpPr>
          <p:nvPr>
            <p:ph idx="1"/>
          </p:nvPr>
        </p:nvSpPr>
        <p:spPr>
          <a:xfrm>
            <a:off x="838200" y="1825625"/>
            <a:ext cx="6237303" cy="3651897"/>
          </a:xfrm>
        </p:spPr>
        <p:txBody>
          <a:bodyPr>
            <a:normAutofit fontScale="85000" lnSpcReduction="20000"/>
          </a:bodyPr>
          <a:lstStyle/>
          <a:p>
            <a:pPr algn="just"/>
            <a:r>
              <a:rPr lang="en-US" dirty="0">
                <a:effectLst/>
              </a:rPr>
              <a:t>ESP8266 </a:t>
            </a:r>
            <a:r>
              <a:rPr lang="en-US" dirty="0"/>
              <a:t>W</a:t>
            </a:r>
            <a:r>
              <a:rPr lang="en-US" dirty="0">
                <a:effectLst/>
              </a:rPr>
              <a:t>i-Fi module is low cost standalone wireless transceiver that can be used for end-point IoT developments.</a:t>
            </a:r>
          </a:p>
          <a:p>
            <a:pPr algn="just"/>
            <a:r>
              <a:rPr lang="en-US" dirty="0">
                <a:effectLst/>
              </a:rPr>
              <a:t>ESP8266 </a:t>
            </a:r>
            <a:r>
              <a:rPr lang="en-US" dirty="0"/>
              <a:t>W</a:t>
            </a:r>
            <a:r>
              <a:rPr lang="en-US" dirty="0">
                <a:effectLst/>
              </a:rPr>
              <a:t>i-Fi module enables internet connectivity to embedded applications. It uses TCP/UDP communication protocol to connect with server/client.</a:t>
            </a:r>
          </a:p>
          <a:p>
            <a:pPr algn="just"/>
            <a:r>
              <a:rPr lang="en-US" dirty="0">
                <a:effectLst/>
              </a:rPr>
              <a:t>To communicate with the ESP8266 </a:t>
            </a:r>
            <a:r>
              <a:rPr lang="en-US" dirty="0" err="1">
                <a:effectLst/>
              </a:rPr>
              <a:t>wifi</a:t>
            </a:r>
            <a:r>
              <a:rPr lang="en-US" dirty="0">
                <a:effectLst/>
              </a:rPr>
              <a:t> module, microcontroller needs to use set of AT commands. Microcontroller communicates with ESP8266-01 </a:t>
            </a:r>
            <a:r>
              <a:rPr lang="en-US" dirty="0"/>
              <a:t>W</a:t>
            </a:r>
            <a:r>
              <a:rPr lang="en-US" dirty="0">
                <a:effectLst/>
              </a:rPr>
              <a:t>i-Fi module using UART having specified Baud rate.</a:t>
            </a:r>
            <a:endParaRPr lang="en-US" dirty="0"/>
          </a:p>
        </p:txBody>
      </p:sp>
      <p:pic>
        <p:nvPicPr>
          <p:cNvPr id="5" name="Picture 4" descr="Graphical user interface, diagram&#10;&#10;Description automatically generated">
            <a:extLst>
              <a:ext uri="{FF2B5EF4-FFF2-40B4-BE49-F238E27FC236}">
                <a16:creationId xmlns:a16="http://schemas.microsoft.com/office/drawing/2014/main" id="{9243A74C-9E99-4729-9E4E-AEA0F20D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10325" y="2325688"/>
            <a:ext cx="5238750" cy="3095625"/>
          </a:xfrm>
          <a:prstGeom prst="rect">
            <a:avLst/>
          </a:prstGeom>
        </p:spPr>
      </p:pic>
    </p:spTree>
    <p:extLst>
      <p:ext uri="{BB962C8B-B14F-4D97-AF65-F5344CB8AC3E}">
        <p14:creationId xmlns:p14="http://schemas.microsoft.com/office/powerpoint/2010/main" val="240509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86E2-920D-4A65-ADBD-7CCD75A078E7}"/>
              </a:ext>
            </a:extLst>
          </p:cNvPr>
          <p:cNvSpPr>
            <a:spLocks noGrp="1"/>
          </p:cNvSpPr>
          <p:nvPr>
            <p:ph type="title"/>
          </p:nvPr>
        </p:nvSpPr>
        <p:spPr/>
        <p:txBody>
          <a:bodyPr/>
          <a:lstStyle/>
          <a:p>
            <a:r>
              <a:rPr lang="en-US" b="1" dirty="0"/>
              <a:t>Schematic connection:</a:t>
            </a:r>
          </a:p>
        </p:txBody>
      </p:sp>
      <p:graphicFrame>
        <p:nvGraphicFramePr>
          <p:cNvPr id="7" name="Table 7">
            <a:extLst>
              <a:ext uri="{FF2B5EF4-FFF2-40B4-BE49-F238E27FC236}">
                <a16:creationId xmlns:a16="http://schemas.microsoft.com/office/drawing/2014/main" id="{55B32F90-710D-4826-9E00-824DF5875A05}"/>
              </a:ext>
            </a:extLst>
          </p:cNvPr>
          <p:cNvGraphicFramePr>
            <a:graphicFrameLocks noGrp="1"/>
          </p:cNvGraphicFramePr>
          <p:nvPr>
            <p:ph idx="1"/>
            <p:extLst>
              <p:ext uri="{D42A27DB-BD31-4B8C-83A1-F6EECF244321}">
                <p14:modId xmlns:p14="http://schemas.microsoft.com/office/powerpoint/2010/main" val="3786556445"/>
              </p:ext>
            </p:extLst>
          </p:nvPr>
        </p:nvGraphicFramePr>
        <p:xfrm>
          <a:off x="630315" y="2052734"/>
          <a:ext cx="4874748" cy="4250408"/>
        </p:xfrm>
        <a:graphic>
          <a:graphicData uri="http://schemas.openxmlformats.org/drawingml/2006/table">
            <a:tbl>
              <a:tblPr firstRow="1" bandRow="1">
                <a:tableStyleId>{5C22544A-7EE6-4342-B048-85BDC9FD1C3A}</a:tableStyleId>
              </a:tblPr>
              <a:tblGrid>
                <a:gridCol w="2437374">
                  <a:extLst>
                    <a:ext uri="{9D8B030D-6E8A-4147-A177-3AD203B41FA5}">
                      <a16:colId xmlns:a16="http://schemas.microsoft.com/office/drawing/2014/main" val="3929321877"/>
                    </a:ext>
                  </a:extLst>
                </a:gridCol>
                <a:gridCol w="2437374">
                  <a:extLst>
                    <a:ext uri="{9D8B030D-6E8A-4147-A177-3AD203B41FA5}">
                      <a16:colId xmlns:a16="http://schemas.microsoft.com/office/drawing/2014/main" val="3773274046"/>
                    </a:ext>
                  </a:extLst>
                </a:gridCol>
              </a:tblGrid>
              <a:tr h="531301">
                <a:tc>
                  <a:txBody>
                    <a:bodyPr/>
                    <a:lstStyle/>
                    <a:p>
                      <a:r>
                        <a:rPr lang="en-US" dirty="0"/>
                        <a:t>ESP8266</a:t>
                      </a:r>
                    </a:p>
                  </a:txBody>
                  <a:tcPr/>
                </a:tc>
                <a:tc>
                  <a:txBody>
                    <a:bodyPr/>
                    <a:lstStyle/>
                    <a:p>
                      <a:r>
                        <a:rPr lang="en-US" dirty="0"/>
                        <a:t>Arduino</a:t>
                      </a:r>
                    </a:p>
                  </a:txBody>
                  <a:tcPr/>
                </a:tc>
                <a:extLst>
                  <a:ext uri="{0D108BD9-81ED-4DB2-BD59-A6C34878D82A}">
                    <a16:rowId xmlns:a16="http://schemas.microsoft.com/office/drawing/2014/main" val="4185847392"/>
                  </a:ext>
                </a:extLst>
              </a:tr>
              <a:tr h="531301">
                <a:tc>
                  <a:txBody>
                    <a:bodyPr/>
                    <a:lstStyle/>
                    <a:p>
                      <a:r>
                        <a:rPr lang="en-US" dirty="0"/>
                        <a:t>RX</a:t>
                      </a:r>
                    </a:p>
                  </a:txBody>
                  <a:tcPr/>
                </a:tc>
                <a:tc>
                  <a:txBody>
                    <a:bodyPr/>
                    <a:lstStyle/>
                    <a:p>
                      <a:r>
                        <a:rPr lang="en-US" dirty="0"/>
                        <a:t>RX</a:t>
                      </a:r>
                    </a:p>
                  </a:txBody>
                  <a:tcPr/>
                </a:tc>
                <a:extLst>
                  <a:ext uri="{0D108BD9-81ED-4DB2-BD59-A6C34878D82A}">
                    <a16:rowId xmlns:a16="http://schemas.microsoft.com/office/drawing/2014/main" val="3228757516"/>
                  </a:ext>
                </a:extLst>
              </a:tr>
              <a:tr h="531301">
                <a:tc>
                  <a:txBody>
                    <a:bodyPr/>
                    <a:lstStyle/>
                    <a:p>
                      <a:r>
                        <a:rPr lang="en-US" dirty="0"/>
                        <a:t>TX</a:t>
                      </a:r>
                    </a:p>
                  </a:txBody>
                  <a:tcPr/>
                </a:tc>
                <a:tc>
                  <a:txBody>
                    <a:bodyPr/>
                    <a:lstStyle/>
                    <a:p>
                      <a:r>
                        <a:rPr lang="en-US" dirty="0"/>
                        <a:t>TX</a:t>
                      </a:r>
                    </a:p>
                  </a:txBody>
                  <a:tcPr/>
                </a:tc>
                <a:extLst>
                  <a:ext uri="{0D108BD9-81ED-4DB2-BD59-A6C34878D82A}">
                    <a16:rowId xmlns:a16="http://schemas.microsoft.com/office/drawing/2014/main" val="2116033142"/>
                  </a:ext>
                </a:extLst>
              </a:tr>
              <a:tr h="531301">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2019336913"/>
                  </a:ext>
                </a:extLst>
              </a:tr>
              <a:tr h="531301">
                <a:tc>
                  <a:txBody>
                    <a:bodyPr/>
                    <a:lstStyle/>
                    <a:p>
                      <a:r>
                        <a:rPr lang="en-US" dirty="0"/>
                        <a:t>VCC</a:t>
                      </a:r>
                    </a:p>
                  </a:txBody>
                  <a:tcPr/>
                </a:tc>
                <a:tc>
                  <a:txBody>
                    <a:bodyPr/>
                    <a:lstStyle/>
                    <a:p>
                      <a:r>
                        <a:rPr lang="en-US" dirty="0"/>
                        <a:t>3.3 V</a:t>
                      </a:r>
                    </a:p>
                  </a:txBody>
                  <a:tcPr/>
                </a:tc>
                <a:extLst>
                  <a:ext uri="{0D108BD9-81ED-4DB2-BD59-A6C34878D82A}">
                    <a16:rowId xmlns:a16="http://schemas.microsoft.com/office/drawing/2014/main" val="1702037836"/>
                  </a:ext>
                </a:extLst>
              </a:tr>
              <a:tr h="531301">
                <a:tc>
                  <a:txBody>
                    <a:bodyPr/>
                    <a:lstStyle/>
                    <a:p>
                      <a:r>
                        <a:rPr lang="en-US" dirty="0"/>
                        <a:t>EN</a:t>
                      </a:r>
                    </a:p>
                  </a:txBody>
                  <a:tcPr/>
                </a:tc>
                <a:tc>
                  <a:txBody>
                    <a:bodyPr/>
                    <a:lstStyle/>
                    <a:p>
                      <a:r>
                        <a:rPr lang="en-US" dirty="0"/>
                        <a:t>3.3 V</a:t>
                      </a:r>
                    </a:p>
                  </a:txBody>
                  <a:tcPr/>
                </a:tc>
                <a:extLst>
                  <a:ext uri="{0D108BD9-81ED-4DB2-BD59-A6C34878D82A}">
                    <a16:rowId xmlns:a16="http://schemas.microsoft.com/office/drawing/2014/main" val="57565304"/>
                  </a:ext>
                </a:extLst>
              </a:tr>
              <a:tr h="531301">
                <a:tc>
                  <a:txBody>
                    <a:bodyPr/>
                    <a:lstStyle/>
                    <a:p>
                      <a:r>
                        <a:rPr lang="en-US" dirty="0"/>
                        <a:t>GPIO 0</a:t>
                      </a:r>
                    </a:p>
                  </a:txBody>
                  <a:tcPr/>
                </a:tc>
                <a:tc>
                  <a:txBody>
                    <a:bodyPr/>
                    <a:lstStyle/>
                    <a:p>
                      <a:r>
                        <a:rPr lang="en-US" dirty="0"/>
                        <a:t>NONE</a:t>
                      </a:r>
                    </a:p>
                  </a:txBody>
                  <a:tcPr/>
                </a:tc>
                <a:extLst>
                  <a:ext uri="{0D108BD9-81ED-4DB2-BD59-A6C34878D82A}">
                    <a16:rowId xmlns:a16="http://schemas.microsoft.com/office/drawing/2014/main" val="2291851448"/>
                  </a:ext>
                </a:extLst>
              </a:tr>
              <a:tr h="531301">
                <a:tc>
                  <a:txBody>
                    <a:bodyPr/>
                    <a:lstStyle/>
                    <a:p>
                      <a:r>
                        <a:rPr lang="en-US" dirty="0"/>
                        <a:t>GPIO 2</a:t>
                      </a:r>
                    </a:p>
                  </a:txBody>
                  <a:tcPr/>
                </a:tc>
                <a:tc>
                  <a:txBody>
                    <a:bodyPr/>
                    <a:lstStyle/>
                    <a:p>
                      <a:r>
                        <a:rPr lang="en-US" dirty="0"/>
                        <a:t>NONE</a:t>
                      </a:r>
                    </a:p>
                  </a:txBody>
                  <a:tcPr/>
                </a:tc>
                <a:extLst>
                  <a:ext uri="{0D108BD9-81ED-4DB2-BD59-A6C34878D82A}">
                    <a16:rowId xmlns:a16="http://schemas.microsoft.com/office/drawing/2014/main" val="2529760872"/>
                  </a:ext>
                </a:extLst>
              </a:tr>
            </a:tbl>
          </a:graphicData>
        </a:graphic>
      </p:graphicFrame>
      <p:pic>
        <p:nvPicPr>
          <p:cNvPr id="9" name="Picture 8" descr="A circuit board&#10;&#10;Description automatically generated">
            <a:extLst>
              <a:ext uri="{FF2B5EF4-FFF2-40B4-BE49-F238E27FC236}">
                <a16:creationId xmlns:a16="http://schemas.microsoft.com/office/drawing/2014/main" id="{32309B37-0734-4BC8-9884-648447312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483" y="2052734"/>
            <a:ext cx="5667211" cy="4250408"/>
          </a:xfrm>
          <a:prstGeom prst="rect">
            <a:avLst/>
          </a:prstGeom>
        </p:spPr>
      </p:pic>
    </p:spTree>
    <p:extLst>
      <p:ext uri="{BB962C8B-B14F-4D97-AF65-F5344CB8AC3E}">
        <p14:creationId xmlns:p14="http://schemas.microsoft.com/office/powerpoint/2010/main" val="371395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6620-3C45-4EC3-82E2-8A5696E8821D}"/>
              </a:ext>
            </a:extLst>
          </p:cNvPr>
          <p:cNvSpPr>
            <a:spLocks noGrp="1"/>
          </p:cNvSpPr>
          <p:nvPr>
            <p:ph type="title"/>
          </p:nvPr>
        </p:nvSpPr>
        <p:spPr/>
        <p:txBody>
          <a:bodyPr/>
          <a:lstStyle/>
          <a:p>
            <a:r>
              <a:rPr lang="en-US" b="1" dirty="0"/>
              <a:t>Setting up ThingSpeak  : </a:t>
            </a:r>
          </a:p>
        </p:txBody>
      </p:sp>
      <p:sp>
        <p:nvSpPr>
          <p:cNvPr id="3" name="Content Placeholder 2">
            <a:extLst>
              <a:ext uri="{FF2B5EF4-FFF2-40B4-BE49-F238E27FC236}">
                <a16:creationId xmlns:a16="http://schemas.microsoft.com/office/drawing/2014/main" id="{A1CCF211-1F9A-496C-AC9E-30C9E1AF46D1}"/>
              </a:ext>
            </a:extLst>
          </p:cNvPr>
          <p:cNvSpPr>
            <a:spLocks noGrp="1"/>
          </p:cNvSpPr>
          <p:nvPr>
            <p:ph idx="1"/>
          </p:nvPr>
        </p:nvSpPr>
        <p:spPr>
          <a:xfrm>
            <a:off x="838200" y="1825625"/>
            <a:ext cx="5651377" cy="4422775"/>
          </a:xfrm>
        </p:spPr>
        <p:txBody>
          <a:bodyPr>
            <a:normAutofit/>
          </a:bodyPr>
          <a:lstStyle/>
          <a:p>
            <a:pPr algn="just"/>
            <a:r>
              <a:rPr lang="en-US" sz="2400" dirty="0" err="1">
                <a:effectLst/>
              </a:rPr>
              <a:t>Thingspeak</a:t>
            </a:r>
            <a:r>
              <a:rPr lang="en-US" sz="2400" dirty="0">
                <a:effectLst/>
              </a:rPr>
              <a:t> is an open IOT platform where anyone can visualize and analyze live data from their sensor devices. Also, we can perform data analysis on data posted by remote devices. </a:t>
            </a:r>
            <a:endParaRPr lang="en-US" sz="2400" dirty="0"/>
          </a:p>
          <a:p>
            <a:pPr algn="just"/>
            <a:r>
              <a:rPr lang="en-US" sz="2400" dirty="0"/>
              <a:t>Create an account on ThingSpeak</a:t>
            </a:r>
          </a:p>
          <a:p>
            <a:pPr algn="just"/>
            <a:r>
              <a:rPr lang="en-US" sz="2400" dirty="0"/>
              <a:t>Create a new channel with one field label</a:t>
            </a:r>
          </a:p>
          <a:p>
            <a:pPr algn="just"/>
            <a:r>
              <a:rPr lang="en-US" sz="2400" dirty="0"/>
              <a:t>Get the API key </a:t>
            </a:r>
          </a:p>
        </p:txBody>
      </p:sp>
      <p:pic>
        <p:nvPicPr>
          <p:cNvPr id="6" name="Picture 5">
            <a:extLst>
              <a:ext uri="{FF2B5EF4-FFF2-40B4-BE49-F238E27FC236}">
                <a16:creationId xmlns:a16="http://schemas.microsoft.com/office/drawing/2014/main" id="{84AE628B-6C28-489E-BCFA-1D61A6890D03}"/>
              </a:ext>
            </a:extLst>
          </p:cNvPr>
          <p:cNvPicPr>
            <a:picLocks noChangeAspect="1"/>
          </p:cNvPicPr>
          <p:nvPr/>
        </p:nvPicPr>
        <p:blipFill>
          <a:blip r:embed="rId2"/>
          <a:stretch>
            <a:fillRect/>
          </a:stretch>
        </p:blipFill>
        <p:spPr>
          <a:xfrm>
            <a:off x="6643158" y="1825625"/>
            <a:ext cx="4888936" cy="3092604"/>
          </a:xfrm>
          <a:prstGeom prst="rect">
            <a:avLst/>
          </a:prstGeom>
        </p:spPr>
      </p:pic>
    </p:spTree>
    <p:extLst>
      <p:ext uri="{BB962C8B-B14F-4D97-AF65-F5344CB8AC3E}">
        <p14:creationId xmlns:p14="http://schemas.microsoft.com/office/powerpoint/2010/main" val="172918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D423-6D67-445C-98B2-78FB25CE46CF}"/>
              </a:ext>
            </a:extLst>
          </p:cNvPr>
          <p:cNvSpPr>
            <a:spLocks noGrp="1"/>
          </p:cNvSpPr>
          <p:nvPr>
            <p:ph type="title"/>
          </p:nvPr>
        </p:nvSpPr>
        <p:spPr/>
        <p:txBody>
          <a:bodyPr/>
          <a:lstStyle/>
          <a:p>
            <a:r>
              <a:rPr lang="en-US" b="1" dirty="0"/>
              <a:t>Testing code  </a:t>
            </a:r>
          </a:p>
        </p:txBody>
      </p:sp>
      <p:pic>
        <p:nvPicPr>
          <p:cNvPr id="4" name="Picture 3">
            <a:extLst>
              <a:ext uri="{FF2B5EF4-FFF2-40B4-BE49-F238E27FC236}">
                <a16:creationId xmlns:a16="http://schemas.microsoft.com/office/drawing/2014/main" id="{316CF0D1-EF2E-4E90-BC0F-6221D6336913}"/>
              </a:ext>
            </a:extLst>
          </p:cNvPr>
          <p:cNvPicPr>
            <a:picLocks noChangeAspect="1"/>
          </p:cNvPicPr>
          <p:nvPr/>
        </p:nvPicPr>
        <p:blipFill rotWithShape="1">
          <a:blip r:embed="rId2"/>
          <a:srcRect l="-1" r="48985" b="40000"/>
          <a:stretch/>
        </p:blipFill>
        <p:spPr>
          <a:xfrm>
            <a:off x="1257300" y="1451418"/>
            <a:ext cx="8172450" cy="5282758"/>
          </a:xfrm>
          <a:prstGeom prst="rect">
            <a:avLst/>
          </a:prstGeom>
        </p:spPr>
      </p:pic>
    </p:spTree>
    <p:extLst>
      <p:ext uri="{BB962C8B-B14F-4D97-AF65-F5344CB8AC3E}">
        <p14:creationId xmlns:p14="http://schemas.microsoft.com/office/powerpoint/2010/main" val="240710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2B8C-76E3-4B71-AAEA-E11DD3C25D68}"/>
              </a:ext>
            </a:extLst>
          </p:cNvPr>
          <p:cNvSpPr>
            <a:spLocks noGrp="1"/>
          </p:cNvSpPr>
          <p:nvPr>
            <p:ph type="title"/>
          </p:nvPr>
        </p:nvSpPr>
        <p:spPr>
          <a:xfrm>
            <a:off x="838200" y="42862"/>
            <a:ext cx="10515600" cy="1325563"/>
          </a:xfrm>
        </p:spPr>
        <p:txBody>
          <a:bodyPr/>
          <a:lstStyle/>
          <a:p>
            <a:r>
              <a:rPr lang="en-US" b="1" dirty="0"/>
              <a:t>Results</a:t>
            </a:r>
            <a:r>
              <a:rPr lang="en-US" dirty="0"/>
              <a:t> </a:t>
            </a:r>
          </a:p>
        </p:txBody>
      </p:sp>
      <p:pic>
        <p:nvPicPr>
          <p:cNvPr id="4" name="Content Placeholder 3">
            <a:extLst>
              <a:ext uri="{FF2B5EF4-FFF2-40B4-BE49-F238E27FC236}">
                <a16:creationId xmlns:a16="http://schemas.microsoft.com/office/drawing/2014/main" id="{2DC697ED-3BC2-4F11-999B-EB485AF19273}"/>
              </a:ext>
            </a:extLst>
          </p:cNvPr>
          <p:cNvPicPr>
            <a:picLocks noGrp="1"/>
          </p:cNvPicPr>
          <p:nvPr>
            <p:ph idx="1"/>
          </p:nvPr>
        </p:nvPicPr>
        <p:blipFill>
          <a:blip r:embed="rId2"/>
          <a:stretch>
            <a:fillRect/>
          </a:stretch>
        </p:blipFill>
        <p:spPr>
          <a:xfrm>
            <a:off x="1094669" y="1177925"/>
            <a:ext cx="10259131" cy="5489575"/>
          </a:xfrm>
          <a:prstGeom prst="rect">
            <a:avLst/>
          </a:prstGeom>
        </p:spPr>
      </p:pic>
    </p:spTree>
    <p:extLst>
      <p:ext uri="{BB962C8B-B14F-4D97-AF65-F5344CB8AC3E}">
        <p14:creationId xmlns:p14="http://schemas.microsoft.com/office/powerpoint/2010/main" val="1108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3877327-F5BA-4A25-976B-31A41359F478}"/>
              </a:ext>
            </a:extLst>
          </p:cNvPr>
          <p:cNvSpPr>
            <a:spLocks noGrp="1"/>
          </p:cNvSpPr>
          <p:nvPr>
            <p:ph type="title"/>
          </p:nvPr>
        </p:nvSpPr>
        <p:spPr>
          <a:xfrm>
            <a:off x="640079" y="2053641"/>
            <a:ext cx="3669161" cy="2760098"/>
          </a:xfrm>
        </p:spPr>
        <p:txBody>
          <a:bodyPr>
            <a:normAutofit/>
          </a:bodyPr>
          <a:lstStyle/>
          <a:p>
            <a:r>
              <a:rPr lang="en-US" b="1">
                <a:solidFill>
                  <a:srgbClr val="FFFFFF"/>
                </a:solidFill>
              </a:rPr>
              <a:t>References : </a:t>
            </a:r>
          </a:p>
        </p:txBody>
      </p:sp>
      <p:sp>
        <p:nvSpPr>
          <p:cNvPr id="3" name="Content Placeholder 2">
            <a:extLst>
              <a:ext uri="{FF2B5EF4-FFF2-40B4-BE49-F238E27FC236}">
                <a16:creationId xmlns:a16="http://schemas.microsoft.com/office/drawing/2014/main" id="{963F8332-3168-4333-AF3E-9D84CBDC7798}"/>
              </a:ext>
            </a:extLst>
          </p:cNvPr>
          <p:cNvSpPr>
            <a:spLocks noGrp="1"/>
          </p:cNvSpPr>
          <p:nvPr>
            <p:ph idx="1"/>
          </p:nvPr>
        </p:nvSpPr>
        <p:spPr>
          <a:xfrm>
            <a:off x="6090574" y="801866"/>
            <a:ext cx="5306084" cy="5230634"/>
          </a:xfrm>
        </p:spPr>
        <p:txBody>
          <a:bodyPr anchor="ctr">
            <a:normAutofit/>
          </a:bodyPr>
          <a:lstStyle/>
          <a:p>
            <a:r>
              <a:rPr lang="en-US" sz="1500" dirty="0">
                <a:solidFill>
                  <a:srgbClr val="000000"/>
                </a:solidFill>
              </a:rPr>
              <a:t>Administrator, Says, Z., Zhong, Says, K., Karl, Says, P., . . . Zach. (2018, April 17). Connect ESP8266 to ThingSpeak: Using AT Commands &amp; Arduino. Retrieved October 19, 2020, from </a:t>
            </a:r>
            <a:r>
              <a:rPr lang="en-US" sz="1500" dirty="0">
                <a:solidFill>
                  <a:srgbClr val="000000"/>
                </a:solidFill>
                <a:hlinkClick r:id="rId3"/>
              </a:rPr>
              <a:t>https://www.electronicshub.org/connect-esp8266-to-thingspeak/</a:t>
            </a:r>
            <a:endParaRPr lang="en-US" sz="1500" dirty="0">
              <a:solidFill>
                <a:srgbClr val="000000"/>
              </a:solidFill>
            </a:endParaRPr>
          </a:p>
          <a:p>
            <a:r>
              <a:rPr lang="en-US" sz="1500" dirty="0">
                <a:solidFill>
                  <a:srgbClr val="000000"/>
                </a:solidFill>
              </a:rPr>
              <a:t>Team, T. (n.d.). "Hello World!" Retrieved October 19, 2020, from </a:t>
            </a:r>
            <a:r>
              <a:rPr lang="en-US" sz="1500" dirty="0">
                <a:solidFill>
                  <a:srgbClr val="000000"/>
                </a:solidFill>
                <a:hlinkClick r:id="rId4"/>
              </a:rPr>
              <a:t>https://www.arduino.cc/en/Tutorial/LibraryExamples/HelloWorld</a:t>
            </a:r>
            <a:endParaRPr lang="en-US" sz="1500" dirty="0">
              <a:solidFill>
                <a:srgbClr val="000000"/>
              </a:solidFill>
            </a:endParaRPr>
          </a:p>
          <a:p>
            <a:r>
              <a:rPr lang="en-US" sz="1500" dirty="0">
                <a:solidFill>
                  <a:srgbClr val="000000"/>
                </a:solidFill>
              </a:rPr>
              <a:t>Mbed NXP LPC1768 Getting Started - Handbook. (n.d.). Retrieved October 19, 2020, from </a:t>
            </a:r>
            <a:r>
              <a:rPr lang="en-US" sz="1500" dirty="0">
                <a:solidFill>
                  <a:srgbClr val="000000"/>
                </a:solidFill>
                <a:hlinkClick r:id="rId5"/>
              </a:rPr>
              <a:t>https://os.mbed.com/handbook/mbed-NXP-LPC1768-Getting-Started</a:t>
            </a:r>
            <a:endParaRPr lang="en-US" sz="1500" dirty="0">
              <a:solidFill>
                <a:srgbClr val="000000"/>
              </a:solidFill>
            </a:endParaRPr>
          </a:p>
          <a:p>
            <a:r>
              <a:rPr lang="en-US" sz="1500" dirty="0">
                <a:solidFill>
                  <a:srgbClr val="000000"/>
                </a:solidFill>
              </a:rPr>
              <a:t>Mbed NXP LPC1768 Getting Started - Handbook. (n.d.). Retrieved October 19, 2020, from </a:t>
            </a:r>
            <a:r>
              <a:rPr lang="en-US" sz="1500" dirty="0">
                <a:solidFill>
                  <a:srgbClr val="000000"/>
                </a:solidFill>
                <a:hlinkClick r:id="rId5"/>
              </a:rPr>
              <a:t>https://os.mbed.com/handbook/mbed-NXP-LPC1768-Getting-Started</a:t>
            </a:r>
            <a:endParaRPr lang="en-US" sz="1500" dirty="0">
              <a:solidFill>
                <a:srgbClr val="000000"/>
              </a:solidFill>
            </a:endParaRPr>
          </a:p>
          <a:p>
            <a:r>
              <a:rPr lang="en-US" sz="1500" dirty="0">
                <a:solidFill>
                  <a:srgbClr val="000000"/>
                </a:solidFill>
              </a:rPr>
              <a:t>AnirudhT1, &amp; Instructables. (2017, September 30). Ultrasonic Sensor Testing With Arduino. Retrieved October 19, 2020, from </a:t>
            </a:r>
            <a:r>
              <a:rPr lang="en-US" sz="1500" dirty="0">
                <a:solidFill>
                  <a:srgbClr val="000000"/>
                </a:solidFill>
                <a:hlinkClick r:id="rId6"/>
              </a:rPr>
              <a:t>https://www.instructables.com/Ultrasonic-Sensor-Testing-With-Arduino/</a:t>
            </a:r>
            <a:endParaRPr lang="en-US" sz="1500" dirty="0">
              <a:solidFill>
                <a:srgbClr val="000000"/>
              </a:solidFill>
            </a:endParaRPr>
          </a:p>
          <a:p>
            <a:endParaRPr lang="en-US" sz="1500" dirty="0">
              <a:solidFill>
                <a:srgbClr val="000000"/>
              </a:solidFill>
            </a:endParaRPr>
          </a:p>
        </p:txBody>
      </p:sp>
    </p:spTree>
    <p:extLst>
      <p:ext uri="{BB962C8B-B14F-4D97-AF65-F5344CB8AC3E}">
        <p14:creationId xmlns:p14="http://schemas.microsoft.com/office/powerpoint/2010/main" val="110556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218F-0762-4E87-9003-3D5B8F382964}"/>
              </a:ext>
            </a:extLst>
          </p:cNvPr>
          <p:cNvSpPr>
            <a:spLocks noGrp="1"/>
          </p:cNvSpPr>
          <p:nvPr>
            <p:ph type="title"/>
          </p:nvPr>
        </p:nvSpPr>
        <p:spPr>
          <a:xfrm>
            <a:off x="4965430" y="629268"/>
            <a:ext cx="6586491" cy="932246"/>
          </a:xfrm>
        </p:spPr>
        <p:txBody>
          <a:bodyPr anchor="b">
            <a:normAutofit/>
          </a:bodyPr>
          <a:lstStyle/>
          <a:p>
            <a:r>
              <a:rPr lang="en-US" b="1" dirty="0"/>
              <a:t>LPC1768  </a:t>
            </a:r>
          </a:p>
        </p:txBody>
      </p:sp>
      <p:sp>
        <p:nvSpPr>
          <p:cNvPr id="3" name="Content Placeholder 2">
            <a:extLst>
              <a:ext uri="{FF2B5EF4-FFF2-40B4-BE49-F238E27FC236}">
                <a16:creationId xmlns:a16="http://schemas.microsoft.com/office/drawing/2014/main" id="{36AEE85E-20CB-44C0-A5BE-FCF6C69056E6}"/>
              </a:ext>
            </a:extLst>
          </p:cNvPr>
          <p:cNvSpPr>
            <a:spLocks noGrp="1"/>
          </p:cNvSpPr>
          <p:nvPr>
            <p:ph idx="1"/>
          </p:nvPr>
        </p:nvSpPr>
        <p:spPr>
          <a:xfrm>
            <a:off x="4965431" y="2115117"/>
            <a:ext cx="6586489" cy="4524831"/>
          </a:xfrm>
        </p:spPr>
        <p:txBody>
          <a:bodyPr>
            <a:normAutofit lnSpcReduction="10000"/>
          </a:bodyPr>
          <a:lstStyle/>
          <a:p>
            <a:r>
              <a:rPr lang="en-US" sz="1400" dirty="0"/>
              <a:t>The mbed NXP LPC1768 is one of a range of mbed Microcontrollers packaged as a small 40-pin DIP, 0.1-inch pitch form-factor making it convenient for prototyping with solderless breadboard, stripboard, and through-hole PCBs. It includes a built-in USB programming interface that is as simple as using a USB Flash Drive. Plug it in, drop on an ARM program binary, and its up and running.</a:t>
            </a:r>
          </a:p>
          <a:p>
            <a:pPr>
              <a:buFont typeface="Arial" panose="020B0604020202020204" pitchFamily="34" charset="0"/>
              <a:buChar char="•"/>
            </a:pPr>
            <a:r>
              <a:rPr lang="en-US" sz="1400" dirty="0"/>
              <a:t>NXP LPC1768 MCU </a:t>
            </a:r>
          </a:p>
          <a:p>
            <a:pPr marL="742950" lvl="1" indent="-285750">
              <a:buFont typeface="Arial" panose="020B0604020202020204" pitchFamily="34" charset="0"/>
              <a:buChar char="•"/>
            </a:pPr>
            <a:r>
              <a:rPr lang="en-US" sz="1400" dirty="0"/>
              <a:t>High performance ARM Cortex™-M3 Core </a:t>
            </a:r>
          </a:p>
          <a:p>
            <a:pPr marL="742950" lvl="1" indent="-285750">
              <a:buFont typeface="Arial" panose="020B0604020202020204" pitchFamily="34" charset="0"/>
              <a:buChar char="•"/>
            </a:pPr>
            <a:r>
              <a:rPr lang="en-US" sz="1400" dirty="0"/>
              <a:t>96MHz, 32KB RAM, 512KB FLASH </a:t>
            </a:r>
          </a:p>
          <a:p>
            <a:pPr marL="742950" lvl="1" indent="-285750">
              <a:buFont typeface="Arial" panose="020B0604020202020204" pitchFamily="34" charset="0"/>
              <a:buChar char="•"/>
            </a:pPr>
            <a:r>
              <a:rPr lang="en-US" sz="1400" dirty="0"/>
              <a:t>Ethernet, USB Host/Device, 2xSPI, 2xI2C, 3xUART,</a:t>
            </a:r>
          </a:p>
          <a:p>
            <a:pPr marL="457200" lvl="1" indent="0">
              <a:buNone/>
            </a:pPr>
            <a:r>
              <a:rPr lang="en-US" sz="1400" dirty="0"/>
              <a:t>      CAN, 6xPWM, 6xADC, GPIO </a:t>
            </a:r>
          </a:p>
          <a:p>
            <a:pPr>
              <a:buFont typeface="Arial" panose="020B0604020202020204" pitchFamily="34" charset="0"/>
              <a:buChar char="•"/>
            </a:pPr>
            <a:r>
              <a:rPr lang="en-US" sz="1400" dirty="0"/>
              <a:t>Prototyping form-factor </a:t>
            </a:r>
          </a:p>
          <a:p>
            <a:pPr marL="742950" lvl="1" indent="-285750">
              <a:buFont typeface="Arial" panose="020B0604020202020204" pitchFamily="34" charset="0"/>
              <a:buChar char="•"/>
            </a:pPr>
            <a:r>
              <a:rPr lang="en-US" sz="1400" dirty="0"/>
              <a:t>40-pin 0.1" pitch DIP package, 54x26mm </a:t>
            </a:r>
          </a:p>
          <a:p>
            <a:pPr marL="742950" lvl="1" indent="-285750">
              <a:buFont typeface="Arial" panose="020B0604020202020204" pitchFamily="34" charset="0"/>
              <a:buChar char="•"/>
            </a:pPr>
            <a:r>
              <a:rPr lang="en-US" sz="1400" dirty="0"/>
              <a:t>5V USB or 4.5-9V supply </a:t>
            </a:r>
          </a:p>
          <a:p>
            <a:pPr marL="742950" lvl="1" indent="-285750">
              <a:buFont typeface="Arial" panose="020B0604020202020204" pitchFamily="34" charset="0"/>
              <a:buChar char="•"/>
            </a:pPr>
            <a:r>
              <a:rPr lang="en-US" sz="1400" dirty="0"/>
              <a:t>Built-in USB drag 'n' drop FLASH programmer </a:t>
            </a:r>
          </a:p>
          <a:p>
            <a:pPr>
              <a:buFont typeface="Arial" panose="020B0604020202020204" pitchFamily="34" charset="0"/>
              <a:buChar char="•"/>
            </a:pPr>
            <a:r>
              <a:rPr lang="en-US" sz="1400" dirty="0"/>
              <a:t>mbed.org Developer Website </a:t>
            </a:r>
          </a:p>
          <a:p>
            <a:pPr marL="742950" lvl="1" indent="-285750">
              <a:buFont typeface="Arial" panose="020B0604020202020204" pitchFamily="34" charset="0"/>
              <a:buChar char="•"/>
            </a:pPr>
            <a:r>
              <a:rPr lang="en-US" sz="1400" dirty="0"/>
              <a:t>Lightweight Online Compiler </a:t>
            </a:r>
          </a:p>
          <a:p>
            <a:pPr marL="742950" lvl="1" indent="-285750">
              <a:buFont typeface="Arial" panose="020B0604020202020204" pitchFamily="34" charset="0"/>
              <a:buChar char="•"/>
            </a:pPr>
            <a:r>
              <a:rPr lang="en-US" sz="1400" dirty="0"/>
              <a:t>High level C/C++ SDK </a:t>
            </a:r>
          </a:p>
          <a:p>
            <a:pPr marL="742950" lvl="1" indent="-285750">
              <a:buFont typeface="Arial" panose="020B0604020202020204" pitchFamily="34" charset="0"/>
              <a:buChar char="•"/>
            </a:pPr>
            <a:r>
              <a:rPr lang="en-US" sz="1400" dirty="0"/>
              <a:t>Cookbook of published libraries and projects </a:t>
            </a:r>
          </a:p>
          <a:p>
            <a:endParaRPr lang="en-US" sz="1100" dirty="0"/>
          </a:p>
        </p:txBody>
      </p:sp>
      <p:pic>
        <p:nvPicPr>
          <p:cNvPr id="5" name="Picture 4" descr="A circuit board&#10;&#10;Description automatically generated">
            <a:extLst>
              <a:ext uri="{FF2B5EF4-FFF2-40B4-BE49-F238E27FC236}">
                <a16:creationId xmlns:a16="http://schemas.microsoft.com/office/drawing/2014/main" id="{77981CF7-3963-482B-BE54-00E7227ACB3F}"/>
              </a:ext>
            </a:extLst>
          </p:cNvPr>
          <p:cNvPicPr>
            <a:picLocks noChangeAspect="1"/>
          </p:cNvPicPr>
          <p:nvPr/>
        </p:nvPicPr>
        <p:blipFill rotWithShape="1">
          <a:blip r:embed="rId2">
            <a:extLst>
              <a:ext uri="{28A0092B-C50C-407E-A947-70E740481C1C}">
                <a14:useLocalDpi xmlns:a14="http://schemas.microsoft.com/office/drawing/2010/main" val="0"/>
              </a:ext>
            </a:extLst>
          </a:blip>
          <a:srcRect l="16611" r="15795"/>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7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48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29C5734-F2C3-4C1A-9F44-DBCC039B0E7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7329" r="22744"/>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019A1D5-FD26-47FB-A1D7-904AEF8396DF}"/>
              </a:ext>
            </a:extLst>
          </p:cNvPr>
          <p:cNvSpPr>
            <a:spLocks noGrp="1"/>
          </p:cNvSpPr>
          <p:nvPr>
            <p:ph type="title"/>
          </p:nvPr>
        </p:nvSpPr>
        <p:spPr>
          <a:xfrm>
            <a:off x="804998" y="798445"/>
            <a:ext cx="4803636" cy="1311664"/>
          </a:xfrm>
        </p:spPr>
        <p:txBody>
          <a:bodyPr>
            <a:normAutofit/>
          </a:bodyPr>
          <a:lstStyle/>
          <a:p>
            <a:r>
              <a:rPr lang="en-US" b="1">
                <a:solidFill>
                  <a:srgbClr val="000000"/>
                </a:solidFill>
              </a:rPr>
              <a:t>Getting started with LPC1768 </a:t>
            </a:r>
          </a:p>
        </p:txBody>
      </p:sp>
      <p:sp>
        <p:nvSpPr>
          <p:cNvPr id="3" name="Content Placeholder 2">
            <a:extLst>
              <a:ext uri="{FF2B5EF4-FFF2-40B4-BE49-F238E27FC236}">
                <a16:creationId xmlns:a16="http://schemas.microsoft.com/office/drawing/2014/main" id="{AC84EA09-BB5D-4942-88DB-7593C7FCAB7D}"/>
              </a:ext>
            </a:extLst>
          </p:cNvPr>
          <p:cNvSpPr>
            <a:spLocks noGrp="1"/>
          </p:cNvSpPr>
          <p:nvPr>
            <p:ph idx="1"/>
          </p:nvPr>
        </p:nvSpPr>
        <p:spPr>
          <a:xfrm>
            <a:off x="804997" y="2272143"/>
            <a:ext cx="4706803" cy="3788830"/>
          </a:xfrm>
        </p:spPr>
        <p:txBody>
          <a:bodyPr anchor="ctr">
            <a:normAutofit/>
          </a:bodyPr>
          <a:lstStyle/>
          <a:p>
            <a:pPr marL="514350" indent="-514350">
              <a:buAutoNum type="arabicPeriod"/>
            </a:pPr>
            <a:r>
              <a:rPr lang="en-US" sz="1700" b="1">
                <a:solidFill>
                  <a:srgbClr val="000000"/>
                </a:solidFill>
              </a:rPr>
              <a:t>Connect mbed LPC1768 to a PC </a:t>
            </a:r>
            <a:r>
              <a:rPr lang="en-US" sz="1700">
                <a:solidFill>
                  <a:srgbClr val="000000"/>
                </a:solidFill>
              </a:rPr>
              <a:t>– After connecting LPC1768 to PC by USB cable we can see power light on the board and after few seconds, PC will recognize the mbed Microcontroller as a standard USB drive.</a:t>
            </a:r>
          </a:p>
          <a:p>
            <a:pPr marL="514350" indent="-514350">
              <a:buAutoNum type="arabicPeriod"/>
            </a:pPr>
            <a:endParaRPr lang="en-US" sz="1700">
              <a:solidFill>
                <a:srgbClr val="000000"/>
              </a:solidFill>
            </a:endParaRPr>
          </a:p>
          <a:p>
            <a:pPr marL="514350" indent="-514350">
              <a:buFont typeface="Arial" panose="020B0604020202020204" pitchFamily="34" charset="0"/>
              <a:buAutoNum type="arabicPeriod"/>
            </a:pPr>
            <a:r>
              <a:rPr lang="en-US" sz="1700" b="1">
                <a:solidFill>
                  <a:srgbClr val="000000"/>
                </a:solidFill>
              </a:rPr>
              <a:t>Click the MBED.HTM link to get logged in </a:t>
            </a:r>
            <a:r>
              <a:rPr lang="en-US" sz="1700">
                <a:solidFill>
                  <a:srgbClr val="000000"/>
                </a:solidFill>
              </a:rPr>
              <a:t>: Once USB drive is appeared, go to the new USB drive and click MBED.HTM to open it in a web browser. We need to create a mbed account to get access to the websites, tools, libraries and documentation.</a:t>
            </a:r>
          </a:p>
          <a:p>
            <a:pPr marL="514350" indent="-514350">
              <a:buAutoNum type="arabicPeriod"/>
            </a:pPr>
            <a:endParaRPr lang="en-US" sz="1700">
              <a:solidFill>
                <a:srgbClr val="000000"/>
              </a:solidFill>
            </a:endParaRPr>
          </a:p>
          <a:p>
            <a:pPr marL="0" indent="0">
              <a:buNone/>
            </a:pPr>
            <a:endParaRPr lang="en-US" sz="1700">
              <a:solidFill>
                <a:srgbClr val="000000"/>
              </a:solidFill>
            </a:endParaRPr>
          </a:p>
        </p:txBody>
      </p:sp>
    </p:spTree>
    <p:extLst>
      <p:ext uri="{BB962C8B-B14F-4D97-AF65-F5344CB8AC3E}">
        <p14:creationId xmlns:p14="http://schemas.microsoft.com/office/powerpoint/2010/main" val="148327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613DAC-2B1E-49A8-B36D-C26C9800D227}"/>
              </a:ext>
            </a:extLst>
          </p:cNvPr>
          <p:cNvPicPr/>
          <p:nvPr/>
        </p:nvPicPr>
        <p:blipFill rotWithShape="1">
          <a:blip r:embed="rId2">
            <a:alphaModFix/>
          </a:blip>
          <a:srcRect l="4162" r="43392"/>
          <a:stretch/>
        </p:blipFill>
        <p:spPr bwMode="auto">
          <a:xfrm>
            <a:off x="5797543" y="10"/>
            <a:ext cx="6394152" cy="6857990"/>
          </a:xfrm>
          <a:prstGeom prst="rect">
            <a:avLst/>
          </a:prstGeom>
          <a:extLst>
            <a:ext uri="{53640926-AAD7-44D8-BBD7-CCE9431645EC}">
              <a14:shadowObscured xmlns:a14="http://schemas.microsoft.com/office/drawing/2010/main"/>
            </a:ext>
          </a:extLst>
        </p:spPr>
      </p:pic>
      <p:pic>
        <p:nvPicPr>
          <p:cNvPr id="23"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91A9B52B-7AE6-4F27-9296-1FB12D5F7244}"/>
              </a:ext>
            </a:extLst>
          </p:cNvPr>
          <p:cNvSpPr>
            <a:spLocks noGrp="1"/>
          </p:cNvSpPr>
          <p:nvPr>
            <p:ph type="title"/>
          </p:nvPr>
        </p:nvSpPr>
        <p:spPr>
          <a:xfrm>
            <a:off x="804998" y="798445"/>
            <a:ext cx="4803636" cy="1311664"/>
          </a:xfrm>
        </p:spPr>
        <p:txBody>
          <a:bodyPr>
            <a:normAutofit/>
          </a:bodyPr>
          <a:lstStyle/>
          <a:p>
            <a:r>
              <a:rPr lang="en-US" b="1">
                <a:solidFill>
                  <a:srgbClr val="000000"/>
                </a:solidFill>
              </a:rPr>
              <a:t>Downloading program </a:t>
            </a:r>
          </a:p>
        </p:txBody>
      </p:sp>
      <p:sp>
        <p:nvSpPr>
          <p:cNvPr id="3" name="Content Placeholder 2">
            <a:extLst>
              <a:ext uri="{FF2B5EF4-FFF2-40B4-BE49-F238E27FC236}">
                <a16:creationId xmlns:a16="http://schemas.microsoft.com/office/drawing/2014/main" id="{A50228BB-F109-42C2-AC2C-AA26A38D693E}"/>
              </a:ext>
            </a:extLst>
          </p:cNvPr>
          <p:cNvSpPr>
            <a:spLocks noGrp="1"/>
          </p:cNvSpPr>
          <p:nvPr>
            <p:ph idx="1"/>
          </p:nvPr>
        </p:nvSpPr>
        <p:spPr>
          <a:xfrm>
            <a:off x="804997" y="2272143"/>
            <a:ext cx="4706803" cy="3788830"/>
          </a:xfrm>
        </p:spPr>
        <p:txBody>
          <a:bodyPr anchor="ctr">
            <a:normAutofit/>
          </a:bodyPr>
          <a:lstStyle/>
          <a:p>
            <a:r>
              <a:rPr lang="en-US" sz="2000">
                <a:solidFill>
                  <a:srgbClr val="000000"/>
                </a:solidFill>
              </a:rPr>
              <a:t>We can take advantage of pre-complied program to get used to downloading and running programs to check the functionality of the LPC1768.</a:t>
            </a:r>
          </a:p>
          <a:p>
            <a:r>
              <a:rPr lang="en-US" sz="2000">
                <a:solidFill>
                  <a:srgbClr val="000000"/>
                </a:solidFill>
              </a:rPr>
              <a:t>Save and compile </a:t>
            </a:r>
          </a:p>
          <a:p>
            <a:r>
              <a:rPr lang="en-US" sz="2000">
                <a:solidFill>
                  <a:srgbClr val="000000"/>
                </a:solidFill>
              </a:rPr>
              <a:t>Compiler output</a:t>
            </a:r>
          </a:p>
          <a:p>
            <a:pPr marL="0" indent="0">
              <a:buNone/>
            </a:pPr>
            <a:r>
              <a:rPr lang="en-US" sz="2000">
                <a:solidFill>
                  <a:srgbClr val="000000"/>
                </a:solidFill>
              </a:rPr>
              <a:t> - Error and warnings,  or </a:t>
            </a:r>
          </a:p>
          <a:p>
            <a:pPr marL="0" indent="0">
              <a:buNone/>
            </a:pPr>
            <a:r>
              <a:rPr lang="en-US" sz="2000">
                <a:solidFill>
                  <a:srgbClr val="000000"/>
                </a:solidFill>
              </a:rPr>
              <a:t> - A Downloadable binary</a:t>
            </a:r>
          </a:p>
          <a:p>
            <a:endParaRPr lang="en-US" sz="2000">
              <a:solidFill>
                <a:srgbClr val="000000"/>
              </a:solidFill>
            </a:endParaRPr>
          </a:p>
        </p:txBody>
      </p:sp>
    </p:spTree>
    <p:extLst>
      <p:ext uri="{BB962C8B-B14F-4D97-AF65-F5344CB8AC3E}">
        <p14:creationId xmlns:p14="http://schemas.microsoft.com/office/powerpoint/2010/main" val="17795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60BE-14A4-47CD-9BD3-781277A7D1E4}"/>
              </a:ext>
            </a:extLst>
          </p:cNvPr>
          <p:cNvSpPr>
            <a:spLocks noGrp="1"/>
          </p:cNvSpPr>
          <p:nvPr>
            <p:ph type="title"/>
          </p:nvPr>
        </p:nvSpPr>
        <p:spPr>
          <a:xfrm>
            <a:off x="648929" y="629266"/>
            <a:ext cx="3505495" cy="1622321"/>
          </a:xfrm>
        </p:spPr>
        <p:txBody>
          <a:bodyPr>
            <a:normAutofit/>
          </a:bodyPr>
          <a:lstStyle/>
          <a:p>
            <a:r>
              <a:rPr lang="en-US" b="1"/>
              <a:t>LPC1768 blinky testing  </a:t>
            </a:r>
            <a:endParaRPr lang="en-US" b="1" dirty="0"/>
          </a:p>
        </p:txBody>
      </p:sp>
      <p:sp>
        <p:nvSpPr>
          <p:cNvPr id="3" name="Content Placeholder 2">
            <a:extLst>
              <a:ext uri="{FF2B5EF4-FFF2-40B4-BE49-F238E27FC236}">
                <a16:creationId xmlns:a16="http://schemas.microsoft.com/office/drawing/2014/main" id="{8B89A4C9-DA46-4F30-95F6-60AFCCD16433}"/>
              </a:ext>
            </a:extLst>
          </p:cNvPr>
          <p:cNvSpPr>
            <a:spLocks noGrp="1"/>
          </p:cNvSpPr>
          <p:nvPr>
            <p:ph idx="1"/>
          </p:nvPr>
        </p:nvSpPr>
        <p:spPr>
          <a:xfrm>
            <a:off x="648931" y="2438400"/>
            <a:ext cx="3505494" cy="3785419"/>
          </a:xfrm>
        </p:spPr>
        <p:txBody>
          <a:bodyPr>
            <a:normAutofit/>
          </a:bodyPr>
          <a:lstStyle/>
          <a:p>
            <a:r>
              <a:rPr lang="en-US" sz="2000" dirty="0"/>
              <a:t>Save the binary file to USB drive</a:t>
            </a:r>
          </a:p>
          <a:p>
            <a:r>
              <a:rPr lang="en-US" sz="2000" dirty="0"/>
              <a:t>Once the file has saved to the MBED drive , it needs to be programmed into the microcontroller </a:t>
            </a:r>
          </a:p>
          <a:p>
            <a:r>
              <a:rPr lang="en-US" sz="2000" dirty="0"/>
              <a:t>Press the button on the LPC module </a:t>
            </a:r>
          </a:p>
          <a:p>
            <a:r>
              <a:rPr lang="en-US" sz="2000" dirty="0"/>
              <a:t>Code will start running.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0-10-16 at 9.00.27 PM">
            <a:hlinkClick r:id="" action="ppaction://media"/>
            <a:extLst>
              <a:ext uri="{FF2B5EF4-FFF2-40B4-BE49-F238E27FC236}">
                <a16:creationId xmlns:a16="http://schemas.microsoft.com/office/drawing/2014/main" id="{E011BF19-B193-4428-ACAC-A04C645283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944" r="8283"/>
          <a:stretch/>
        </p:blipFill>
        <p:spPr>
          <a:xfrm>
            <a:off x="5405862" y="1511861"/>
            <a:ext cx="6019331" cy="3831031"/>
          </a:xfrm>
          <a:prstGeom prst="rect">
            <a:avLst/>
          </a:prstGeom>
          <a:effectLst/>
        </p:spPr>
      </p:pic>
    </p:spTree>
    <p:extLst>
      <p:ext uri="{BB962C8B-B14F-4D97-AF65-F5344CB8AC3E}">
        <p14:creationId xmlns:p14="http://schemas.microsoft.com/office/powerpoint/2010/main" val="4843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55AE-0941-46A2-95D0-DD8F6449EA94}"/>
              </a:ext>
            </a:extLst>
          </p:cNvPr>
          <p:cNvSpPr>
            <a:spLocks noGrp="1"/>
          </p:cNvSpPr>
          <p:nvPr>
            <p:ph type="title"/>
          </p:nvPr>
        </p:nvSpPr>
        <p:spPr/>
        <p:txBody>
          <a:bodyPr/>
          <a:lstStyle/>
          <a:p>
            <a:r>
              <a:rPr lang="en-US" b="1" dirty="0"/>
              <a:t>LCD 1602 testing using Arduino </a:t>
            </a:r>
          </a:p>
        </p:txBody>
      </p:sp>
      <p:sp>
        <p:nvSpPr>
          <p:cNvPr id="3" name="Content Placeholder 2">
            <a:extLst>
              <a:ext uri="{FF2B5EF4-FFF2-40B4-BE49-F238E27FC236}">
                <a16:creationId xmlns:a16="http://schemas.microsoft.com/office/drawing/2014/main" id="{D6B2E372-51A7-4BC6-A9A8-154CF4898D39}"/>
              </a:ext>
            </a:extLst>
          </p:cNvPr>
          <p:cNvSpPr>
            <a:spLocks noGrp="1"/>
          </p:cNvSpPr>
          <p:nvPr>
            <p:ph idx="1"/>
          </p:nvPr>
        </p:nvSpPr>
        <p:spPr>
          <a:xfrm>
            <a:off x="838201" y="1825625"/>
            <a:ext cx="5114730" cy="4667250"/>
          </a:xfrm>
        </p:spPr>
        <p:txBody>
          <a:bodyPr>
            <a:normAutofit/>
          </a:bodyPr>
          <a:lstStyle/>
          <a:p>
            <a:pPr algn="just"/>
            <a:r>
              <a:rPr lang="en-US" sz="2400" dirty="0"/>
              <a:t>LCDs are ideal for displaying text/characters only. The display has an LED backlight and can display 32 ASCII characters in two rows with 16 characters on each row.</a:t>
            </a:r>
          </a:p>
          <a:p>
            <a:pPr algn="just"/>
            <a:r>
              <a:rPr lang="en-US" sz="2400" dirty="0"/>
              <a:t>To adjust contrast and brightness we connect 10k potentiometer between 5V and GND of Arduino and center pin of the potentiometer to pin 3 on the LCD.</a:t>
            </a:r>
          </a:p>
        </p:txBody>
      </p:sp>
      <p:graphicFrame>
        <p:nvGraphicFramePr>
          <p:cNvPr id="5" name="Content Placeholder 4">
            <a:extLst>
              <a:ext uri="{FF2B5EF4-FFF2-40B4-BE49-F238E27FC236}">
                <a16:creationId xmlns:a16="http://schemas.microsoft.com/office/drawing/2014/main" id="{B9413FE5-7AD6-4654-B25F-6C48B3885575}"/>
              </a:ext>
            </a:extLst>
          </p:cNvPr>
          <p:cNvGraphicFramePr>
            <a:graphicFrameLocks/>
          </p:cNvGraphicFramePr>
          <p:nvPr>
            <p:extLst>
              <p:ext uri="{D42A27DB-BD31-4B8C-83A1-F6EECF244321}">
                <p14:modId xmlns:p14="http://schemas.microsoft.com/office/powerpoint/2010/main" val="572553498"/>
              </p:ext>
            </p:extLst>
          </p:nvPr>
        </p:nvGraphicFramePr>
        <p:xfrm>
          <a:off x="6239071" y="1825625"/>
          <a:ext cx="4612688" cy="4310550"/>
        </p:xfrm>
        <a:graphic>
          <a:graphicData uri="http://schemas.openxmlformats.org/drawingml/2006/table">
            <a:tbl>
              <a:tblPr firstRow="1" bandRow="1">
                <a:tableStyleId>{5C22544A-7EE6-4342-B048-85BDC9FD1C3A}</a:tableStyleId>
              </a:tblPr>
              <a:tblGrid>
                <a:gridCol w="1153172">
                  <a:extLst>
                    <a:ext uri="{9D8B030D-6E8A-4147-A177-3AD203B41FA5}">
                      <a16:colId xmlns:a16="http://schemas.microsoft.com/office/drawing/2014/main" val="991369195"/>
                    </a:ext>
                  </a:extLst>
                </a:gridCol>
                <a:gridCol w="1153172">
                  <a:extLst>
                    <a:ext uri="{9D8B030D-6E8A-4147-A177-3AD203B41FA5}">
                      <a16:colId xmlns:a16="http://schemas.microsoft.com/office/drawing/2014/main" val="3238552364"/>
                    </a:ext>
                  </a:extLst>
                </a:gridCol>
                <a:gridCol w="1153172">
                  <a:extLst>
                    <a:ext uri="{9D8B030D-6E8A-4147-A177-3AD203B41FA5}">
                      <a16:colId xmlns:a16="http://schemas.microsoft.com/office/drawing/2014/main" val="2234439647"/>
                    </a:ext>
                  </a:extLst>
                </a:gridCol>
                <a:gridCol w="1153172">
                  <a:extLst>
                    <a:ext uri="{9D8B030D-6E8A-4147-A177-3AD203B41FA5}">
                      <a16:colId xmlns:a16="http://schemas.microsoft.com/office/drawing/2014/main" val="2992319856"/>
                    </a:ext>
                  </a:extLst>
                </a:gridCol>
              </a:tblGrid>
              <a:tr h="611745">
                <a:tc>
                  <a:txBody>
                    <a:bodyPr/>
                    <a:lstStyle/>
                    <a:p>
                      <a:r>
                        <a:rPr lang="en-US" dirty="0"/>
                        <a:t>LCD</a:t>
                      </a:r>
                    </a:p>
                  </a:txBody>
                  <a:tcPr/>
                </a:tc>
                <a:tc>
                  <a:txBody>
                    <a:bodyPr/>
                    <a:lstStyle/>
                    <a:p>
                      <a:r>
                        <a:rPr lang="en-US" dirty="0"/>
                        <a:t>Arduino</a:t>
                      </a:r>
                    </a:p>
                  </a:txBody>
                  <a:tcPr/>
                </a:tc>
                <a:tc>
                  <a:txBody>
                    <a:bodyPr/>
                    <a:lstStyle/>
                    <a:p>
                      <a:r>
                        <a:rPr lang="en-US" dirty="0"/>
                        <a:t>LCD</a:t>
                      </a:r>
                    </a:p>
                  </a:txBody>
                  <a:tcPr/>
                </a:tc>
                <a:tc>
                  <a:txBody>
                    <a:bodyPr/>
                    <a:lstStyle/>
                    <a:p>
                      <a:r>
                        <a:rPr lang="en-US" dirty="0"/>
                        <a:t>Arduino</a:t>
                      </a:r>
                    </a:p>
                  </a:txBody>
                  <a:tcPr/>
                </a:tc>
                <a:extLst>
                  <a:ext uri="{0D108BD9-81ED-4DB2-BD59-A6C34878D82A}">
                    <a16:rowId xmlns:a16="http://schemas.microsoft.com/office/drawing/2014/main" val="3422322949"/>
                  </a:ext>
                </a:extLst>
              </a:tr>
              <a:tr h="611745">
                <a:tc>
                  <a:txBody>
                    <a:bodyPr/>
                    <a:lstStyle/>
                    <a:p>
                      <a:r>
                        <a:rPr lang="en-US" dirty="0"/>
                        <a:t>RS</a:t>
                      </a:r>
                    </a:p>
                  </a:txBody>
                  <a:tcPr/>
                </a:tc>
                <a:tc>
                  <a:txBody>
                    <a:bodyPr/>
                    <a:lstStyle/>
                    <a:p>
                      <a:r>
                        <a:rPr lang="en-US" dirty="0"/>
                        <a:t>12</a:t>
                      </a:r>
                    </a:p>
                  </a:txBody>
                  <a:tcPr/>
                </a:tc>
                <a:tc>
                  <a:txBody>
                    <a:bodyPr/>
                    <a:lstStyle/>
                    <a:p>
                      <a:r>
                        <a:rPr lang="en-US" dirty="0"/>
                        <a:t>D4</a:t>
                      </a:r>
                    </a:p>
                  </a:txBody>
                  <a:tcPr/>
                </a:tc>
                <a:tc>
                  <a:txBody>
                    <a:bodyPr/>
                    <a:lstStyle/>
                    <a:p>
                      <a:r>
                        <a:rPr lang="en-US" dirty="0"/>
                        <a:t>5</a:t>
                      </a:r>
                    </a:p>
                  </a:txBody>
                  <a:tcPr/>
                </a:tc>
                <a:extLst>
                  <a:ext uri="{0D108BD9-81ED-4DB2-BD59-A6C34878D82A}">
                    <a16:rowId xmlns:a16="http://schemas.microsoft.com/office/drawing/2014/main" val="2486790273"/>
                  </a:ext>
                </a:extLst>
              </a:tr>
              <a:tr h="611745">
                <a:tc>
                  <a:txBody>
                    <a:bodyPr/>
                    <a:lstStyle/>
                    <a:p>
                      <a:r>
                        <a:rPr lang="en-US" dirty="0"/>
                        <a:t>ENABLE</a:t>
                      </a:r>
                    </a:p>
                  </a:txBody>
                  <a:tcPr/>
                </a:tc>
                <a:tc>
                  <a:txBody>
                    <a:bodyPr/>
                    <a:lstStyle/>
                    <a:p>
                      <a:r>
                        <a:rPr lang="en-US" dirty="0"/>
                        <a:t>11</a:t>
                      </a:r>
                    </a:p>
                  </a:txBody>
                  <a:tcPr/>
                </a:tc>
                <a:tc>
                  <a:txBody>
                    <a:bodyPr/>
                    <a:lstStyle/>
                    <a:p>
                      <a:r>
                        <a:rPr lang="en-US" dirty="0"/>
                        <a:t>D5</a:t>
                      </a:r>
                    </a:p>
                  </a:txBody>
                  <a:tcPr/>
                </a:tc>
                <a:tc>
                  <a:txBody>
                    <a:bodyPr/>
                    <a:lstStyle/>
                    <a:p>
                      <a:r>
                        <a:rPr lang="en-US" dirty="0"/>
                        <a:t>4</a:t>
                      </a:r>
                    </a:p>
                  </a:txBody>
                  <a:tcPr/>
                </a:tc>
                <a:extLst>
                  <a:ext uri="{0D108BD9-81ED-4DB2-BD59-A6C34878D82A}">
                    <a16:rowId xmlns:a16="http://schemas.microsoft.com/office/drawing/2014/main" val="4190186240"/>
                  </a:ext>
                </a:extLst>
              </a:tr>
              <a:tr h="611745">
                <a:tc>
                  <a:txBody>
                    <a:bodyPr/>
                    <a:lstStyle/>
                    <a:p>
                      <a:r>
                        <a:rPr lang="en-US" dirty="0"/>
                        <a:t>RS</a:t>
                      </a:r>
                    </a:p>
                  </a:txBody>
                  <a:tcPr/>
                </a:tc>
                <a:tc>
                  <a:txBody>
                    <a:bodyPr/>
                    <a:lstStyle/>
                    <a:p>
                      <a:r>
                        <a:rPr lang="en-US" dirty="0"/>
                        <a:t>GND</a:t>
                      </a:r>
                    </a:p>
                  </a:txBody>
                  <a:tcPr/>
                </a:tc>
                <a:tc>
                  <a:txBody>
                    <a:bodyPr/>
                    <a:lstStyle/>
                    <a:p>
                      <a:r>
                        <a:rPr lang="en-US" dirty="0"/>
                        <a:t>D6</a:t>
                      </a:r>
                    </a:p>
                  </a:txBody>
                  <a:tcPr/>
                </a:tc>
                <a:tc>
                  <a:txBody>
                    <a:bodyPr/>
                    <a:lstStyle/>
                    <a:p>
                      <a:r>
                        <a:rPr lang="en-US" dirty="0"/>
                        <a:t>3</a:t>
                      </a:r>
                    </a:p>
                  </a:txBody>
                  <a:tcPr/>
                </a:tc>
                <a:extLst>
                  <a:ext uri="{0D108BD9-81ED-4DB2-BD59-A6C34878D82A}">
                    <a16:rowId xmlns:a16="http://schemas.microsoft.com/office/drawing/2014/main" val="1022824007"/>
                  </a:ext>
                </a:extLst>
              </a:tr>
              <a:tr h="611745">
                <a:tc>
                  <a:txBody>
                    <a:bodyPr/>
                    <a:lstStyle/>
                    <a:p>
                      <a:r>
                        <a:rPr lang="en-US" dirty="0"/>
                        <a:t>R/W</a:t>
                      </a:r>
                    </a:p>
                  </a:txBody>
                  <a:tcPr/>
                </a:tc>
                <a:tc>
                  <a:txBody>
                    <a:bodyPr/>
                    <a:lstStyle/>
                    <a:p>
                      <a:r>
                        <a:rPr lang="en-US" dirty="0"/>
                        <a:t>GND</a:t>
                      </a:r>
                    </a:p>
                  </a:txBody>
                  <a:tcPr/>
                </a:tc>
                <a:tc>
                  <a:txBody>
                    <a:bodyPr/>
                    <a:lstStyle/>
                    <a:p>
                      <a:r>
                        <a:rPr lang="en-US" dirty="0"/>
                        <a:t>D7</a:t>
                      </a:r>
                    </a:p>
                  </a:txBody>
                  <a:tcPr/>
                </a:tc>
                <a:tc>
                  <a:txBody>
                    <a:bodyPr/>
                    <a:lstStyle/>
                    <a:p>
                      <a:r>
                        <a:rPr lang="en-US" dirty="0"/>
                        <a:t>2</a:t>
                      </a:r>
                    </a:p>
                  </a:txBody>
                  <a:tcPr/>
                </a:tc>
                <a:extLst>
                  <a:ext uri="{0D108BD9-81ED-4DB2-BD59-A6C34878D82A}">
                    <a16:rowId xmlns:a16="http://schemas.microsoft.com/office/drawing/2014/main" val="907876320"/>
                  </a:ext>
                </a:extLst>
              </a:tr>
              <a:tr h="611745">
                <a:tc>
                  <a:txBody>
                    <a:bodyPr/>
                    <a:lstStyle/>
                    <a:p>
                      <a:r>
                        <a:rPr lang="en-US" dirty="0"/>
                        <a:t>VSS</a:t>
                      </a:r>
                    </a:p>
                  </a:txBody>
                  <a:tcPr/>
                </a:tc>
                <a:tc>
                  <a:txBody>
                    <a:bodyPr/>
                    <a:lstStyle/>
                    <a:p>
                      <a:r>
                        <a:rPr lang="en-US" dirty="0"/>
                        <a:t>GND</a:t>
                      </a:r>
                    </a:p>
                  </a:txBody>
                  <a:tcPr/>
                </a:tc>
                <a:tc>
                  <a:txBody>
                    <a:bodyPr/>
                    <a:lstStyle/>
                    <a:p>
                      <a:r>
                        <a:rPr lang="en-US" dirty="0"/>
                        <a:t>LED+</a:t>
                      </a:r>
                    </a:p>
                  </a:txBody>
                  <a:tcPr/>
                </a:tc>
                <a:tc>
                  <a:txBody>
                    <a:bodyPr/>
                    <a:lstStyle/>
                    <a:p>
                      <a:r>
                        <a:rPr lang="en-US" dirty="0"/>
                        <a:t>5V –</a:t>
                      </a:r>
                    </a:p>
                    <a:p>
                      <a:r>
                        <a:rPr lang="en-US" dirty="0"/>
                        <a:t>220 Ohm</a:t>
                      </a:r>
                    </a:p>
                  </a:txBody>
                  <a:tcPr/>
                </a:tc>
                <a:extLst>
                  <a:ext uri="{0D108BD9-81ED-4DB2-BD59-A6C34878D82A}">
                    <a16:rowId xmlns:a16="http://schemas.microsoft.com/office/drawing/2014/main" val="1323180696"/>
                  </a:ext>
                </a:extLst>
              </a:tr>
              <a:tr h="611745">
                <a:tc>
                  <a:txBody>
                    <a:bodyPr/>
                    <a:lstStyle/>
                    <a:p>
                      <a:r>
                        <a:rPr lang="en-US" dirty="0"/>
                        <a:t>VCC</a:t>
                      </a:r>
                    </a:p>
                  </a:txBody>
                  <a:tcPr/>
                </a:tc>
                <a:tc>
                  <a:txBody>
                    <a:bodyPr/>
                    <a:lstStyle/>
                    <a:p>
                      <a:r>
                        <a:rPr lang="en-US" dirty="0"/>
                        <a:t>5V</a:t>
                      </a:r>
                    </a:p>
                  </a:txBody>
                  <a:tcPr/>
                </a:tc>
                <a:tc>
                  <a:txBody>
                    <a:bodyPr/>
                    <a:lstStyle/>
                    <a:p>
                      <a:r>
                        <a:rPr lang="en-US" dirty="0"/>
                        <a:t>LED -</a:t>
                      </a:r>
                    </a:p>
                  </a:txBody>
                  <a:tcPr/>
                </a:tc>
                <a:tc>
                  <a:txBody>
                    <a:bodyPr/>
                    <a:lstStyle/>
                    <a:p>
                      <a:r>
                        <a:rPr lang="en-US" dirty="0"/>
                        <a:t> GND</a:t>
                      </a:r>
                    </a:p>
                  </a:txBody>
                  <a:tcPr/>
                </a:tc>
                <a:extLst>
                  <a:ext uri="{0D108BD9-81ED-4DB2-BD59-A6C34878D82A}">
                    <a16:rowId xmlns:a16="http://schemas.microsoft.com/office/drawing/2014/main" val="2960546303"/>
                  </a:ext>
                </a:extLst>
              </a:tr>
            </a:tbl>
          </a:graphicData>
        </a:graphic>
      </p:graphicFrame>
    </p:spTree>
    <p:extLst>
      <p:ext uri="{BB962C8B-B14F-4D97-AF65-F5344CB8AC3E}">
        <p14:creationId xmlns:p14="http://schemas.microsoft.com/office/powerpoint/2010/main" val="318247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F16A-D8D4-4755-B6A8-BB54F7B45466}"/>
              </a:ext>
            </a:extLst>
          </p:cNvPr>
          <p:cNvSpPr>
            <a:spLocks noGrp="1"/>
          </p:cNvSpPr>
          <p:nvPr>
            <p:ph type="title"/>
          </p:nvPr>
        </p:nvSpPr>
        <p:spPr>
          <a:xfrm>
            <a:off x="447675" y="147297"/>
            <a:ext cx="10515600" cy="1325563"/>
          </a:xfrm>
        </p:spPr>
        <p:txBody>
          <a:bodyPr/>
          <a:lstStyle/>
          <a:p>
            <a:r>
              <a:rPr lang="en-US" b="1" dirty="0"/>
              <a:t>Testing code and result </a:t>
            </a:r>
          </a:p>
        </p:txBody>
      </p:sp>
      <p:pic>
        <p:nvPicPr>
          <p:cNvPr id="4" name="Content Placeholder 3">
            <a:extLst>
              <a:ext uri="{FF2B5EF4-FFF2-40B4-BE49-F238E27FC236}">
                <a16:creationId xmlns:a16="http://schemas.microsoft.com/office/drawing/2014/main" id="{227116E0-7752-44C9-9687-E7DD77972481}"/>
              </a:ext>
            </a:extLst>
          </p:cNvPr>
          <p:cNvPicPr>
            <a:picLocks noGrp="1" noChangeAspect="1"/>
          </p:cNvPicPr>
          <p:nvPr>
            <p:ph idx="1"/>
          </p:nvPr>
        </p:nvPicPr>
        <p:blipFill rotWithShape="1">
          <a:blip r:embed="rId2"/>
          <a:srcRect r="57018" b="32944"/>
          <a:stretch/>
        </p:blipFill>
        <p:spPr>
          <a:xfrm>
            <a:off x="363952" y="1423988"/>
            <a:ext cx="5655848" cy="4948237"/>
          </a:xfrm>
          <a:prstGeom prst="rect">
            <a:avLst/>
          </a:prstGeom>
        </p:spPr>
      </p:pic>
      <p:pic>
        <p:nvPicPr>
          <p:cNvPr id="6" name="Picture 5" descr="A circuit board&#10;&#10;Description automatically generated">
            <a:extLst>
              <a:ext uri="{FF2B5EF4-FFF2-40B4-BE49-F238E27FC236}">
                <a16:creationId xmlns:a16="http://schemas.microsoft.com/office/drawing/2014/main" id="{C2FF1180-029F-4CCD-9633-7AF662F4F5EE}"/>
              </a:ext>
            </a:extLst>
          </p:cNvPr>
          <p:cNvPicPr>
            <a:picLocks noChangeAspect="1"/>
          </p:cNvPicPr>
          <p:nvPr/>
        </p:nvPicPr>
        <p:blipFill rotWithShape="1">
          <a:blip r:embed="rId3">
            <a:extLst>
              <a:ext uri="{28A0092B-C50C-407E-A947-70E740481C1C}">
                <a14:useLocalDpi xmlns:a14="http://schemas.microsoft.com/office/drawing/2010/main" val="0"/>
              </a:ext>
            </a:extLst>
          </a:blip>
          <a:srcRect t="3415" b="10998"/>
          <a:stretch/>
        </p:blipFill>
        <p:spPr>
          <a:xfrm rot="16200000">
            <a:off x="6622919" y="1354270"/>
            <a:ext cx="4766014" cy="5438851"/>
          </a:xfrm>
          <a:prstGeom prst="rect">
            <a:avLst/>
          </a:prstGeom>
        </p:spPr>
      </p:pic>
    </p:spTree>
    <p:extLst>
      <p:ext uri="{BB962C8B-B14F-4D97-AF65-F5344CB8AC3E}">
        <p14:creationId xmlns:p14="http://schemas.microsoft.com/office/powerpoint/2010/main" val="298373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9B3BC80-14E5-4D6E-B1DF-1C5F8DB8DD9D}"/>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Ultrasonic Sensor (HR-SC04) testing using Arduino </a:t>
            </a:r>
          </a:p>
        </p:txBody>
      </p:sp>
      <p:sp>
        <p:nvSpPr>
          <p:cNvPr id="3" name="Content Placeholder 2">
            <a:extLst>
              <a:ext uri="{FF2B5EF4-FFF2-40B4-BE49-F238E27FC236}">
                <a16:creationId xmlns:a16="http://schemas.microsoft.com/office/drawing/2014/main" id="{BA2313D9-AA04-4662-9A78-877B39D889C2}"/>
              </a:ext>
            </a:extLst>
          </p:cNvPr>
          <p:cNvSpPr>
            <a:spLocks noGrp="1"/>
          </p:cNvSpPr>
          <p:nvPr>
            <p:ph idx="1"/>
          </p:nvPr>
        </p:nvSpPr>
        <p:spPr>
          <a:xfrm>
            <a:off x="1424904" y="2494450"/>
            <a:ext cx="4053545" cy="4159568"/>
          </a:xfrm>
        </p:spPr>
        <p:txBody>
          <a:bodyPr>
            <a:normAutofit/>
          </a:bodyPr>
          <a:lstStyle/>
          <a:p>
            <a:r>
              <a:rPr lang="en-US" sz="1800" dirty="0"/>
              <a:t>Ultrasonic sensor emits an ultrasound at        40 000 Hz which travels through the air and if there is an object or obstacle on its path, it will bounce back to the module. Considering the travel time and the speed of the sound you can calculate the distance.</a:t>
            </a:r>
          </a:p>
          <a:p>
            <a:r>
              <a:rPr lang="en-US" sz="1800" dirty="0"/>
              <a:t>The HC-SR04 Ultrasonic Module has 4 pins, Ground, VCC, Trig and Echo. The Ground and the VCC pins of the module needs to be connected to the Ground and the 5 volts pins on the Arduino Board respectively and the trig and echo pins to Digital I/O pin on the Arduino Board.</a:t>
            </a:r>
          </a:p>
        </p:txBody>
      </p:sp>
      <p:pic>
        <p:nvPicPr>
          <p:cNvPr id="5" name="Picture 4">
            <a:extLst>
              <a:ext uri="{FF2B5EF4-FFF2-40B4-BE49-F238E27FC236}">
                <a16:creationId xmlns:a16="http://schemas.microsoft.com/office/drawing/2014/main" id="{62AD22C1-4A43-42E0-B7AD-4AF49F3C270D}"/>
              </a:ext>
            </a:extLst>
          </p:cNvPr>
          <p:cNvPicPr/>
          <p:nvPr/>
        </p:nvPicPr>
        <p:blipFill rotWithShape="1">
          <a:blip r:embed="rId2">
            <a:extLst>
              <a:ext uri="{28A0092B-C50C-407E-A947-70E740481C1C}">
                <a14:useLocalDpi xmlns:a14="http://schemas.microsoft.com/office/drawing/2010/main" val="0"/>
              </a:ext>
            </a:extLst>
          </a:blip>
          <a:srcRect r="9368" b="2"/>
          <a:stretch/>
        </p:blipFill>
        <p:spPr bwMode="auto">
          <a:xfrm>
            <a:off x="6098892" y="2492376"/>
            <a:ext cx="4802404" cy="3563372"/>
          </a:xfrm>
          <a:prstGeom prst="rect">
            <a:avLst/>
          </a:prstGeom>
          <a:noFill/>
        </p:spPr>
      </p:pic>
    </p:spTree>
    <p:extLst>
      <p:ext uri="{BB962C8B-B14F-4D97-AF65-F5344CB8AC3E}">
        <p14:creationId xmlns:p14="http://schemas.microsoft.com/office/powerpoint/2010/main" val="347036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CC52-40C0-4E00-8EC9-E57710BDA6A3}"/>
              </a:ext>
            </a:extLst>
          </p:cNvPr>
          <p:cNvSpPr>
            <a:spLocks noGrp="1"/>
          </p:cNvSpPr>
          <p:nvPr>
            <p:ph type="title"/>
          </p:nvPr>
        </p:nvSpPr>
        <p:spPr/>
        <p:txBody>
          <a:bodyPr/>
          <a:lstStyle/>
          <a:p>
            <a:r>
              <a:rPr lang="en-US" b="1" dirty="0"/>
              <a:t>Testing code :</a:t>
            </a:r>
          </a:p>
        </p:txBody>
      </p:sp>
      <p:sp>
        <p:nvSpPr>
          <p:cNvPr id="3" name="Content Placeholder 2">
            <a:extLst>
              <a:ext uri="{FF2B5EF4-FFF2-40B4-BE49-F238E27FC236}">
                <a16:creationId xmlns:a16="http://schemas.microsoft.com/office/drawing/2014/main" id="{23BA6DBD-4FA0-45F7-9137-75F7877D0420}"/>
              </a:ext>
            </a:extLst>
          </p:cNvPr>
          <p:cNvSpPr>
            <a:spLocks noGrp="1"/>
          </p:cNvSpPr>
          <p:nvPr>
            <p:ph idx="1"/>
          </p:nvPr>
        </p:nvSpPr>
        <p:spPr>
          <a:xfrm>
            <a:off x="838200" y="1825624"/>
            <a:ext cx="4733925" cy="4667251"/>
          </a:xfrm>
        </p:spPr>
        <p:txBody>
          <a:bodyPr/>
          <a:lstStyle/>
          <a:p>
            <a:pPr algn="just"/>
            <a:r>
              <a:rPr lang="en-US" dirty="0"/>
              <a:t>We can set the distance as per our requirement between (2cm- 400cm)</a:t>
            </a:r>
          </a:p>
          <a:p>
            <a:pPr algn="just"/>
            <a:r>
              <a:rPr lang="en-US" dirty="0"/>
              <a:t>As sensor detects any object in specified range, an LED on Arduino board is start blinking otherwise, an LED remains off. </a:t>
            </a:r>
          </a:p>
        </p:txBody>
      </p:sp>
      <p:pic>
        <p:nvPicPr>
          <p:cNvPr id="4" name="Picture 3">
            <a:extLst>
              <a:ext uri="{FF2B5EF4-FFF2-40B4-BE49-F238E27FC236}">
                <a16:creationId xmlns:a16="http://schemas.microsoft.com/office/drawing/2014/main" id="{218168B3-B3FE-4A8B-986A-FE5787F35EBD}"/>
              </a:ext>
            </a:extLst>
          </p:cNvPr>
          <p:cNvPicPr/>
          <p:nvPr/>
        </p:nvPicPr>
        <p:blipFill rotWithShape="1">
          <a:blip r:embed="rId2"/>
          <a:srcRect l="-1" r="45813" b="27825"/>
          <a:stretch/>
        </p:blipFill>
        <p:spPr bwMode="auto">
          <a:xfrm>
            <a:off x="5972175" y="1825624"/>
            <a:ext cx="5695950" cy="45370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6397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Widescreen</PresentationFormat>
  <Paragraphs>108</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Smart garbage monitoring system </vt:lpstr>
      <vt:lpstr>LPC1768  </vt:lpstr>
      <vt:lpstr>Getting started with LPC1768 </vt:lpstr>
      <vt:lpstr>Downloading program </vt:lpstr>
      <vt:lpstr>LPC1768 blinky testing  </vt:lpstr>
      <vt:lpstr>LCD 1602 testing using Arduino </vt:lpstr>
      <vt:lpstr>Testing code and result </vt:lpstr>
      <vt:lpstr>Ultrasonic Sensor (HR-SC04) testing using Arduino </vt:lpstr>
      <vt:lpstr>Testing code :</vt:lpstr>
      <vt:lpstr>Results : </vt:lpstr>
      <vt:lpstr>ESP8266 Wi-Fi module testing using Arduino with ThingSpeak</vt:lpstr>
      <vt:lpstr>Schematic connection:</vt:lpstr>
      <vt:lpstr>Setting up ThingSpeak  : </vt:lpstr>
      <vt:lpstr>Testing code  </vt:lpstr>
      <vt:lpstr>Results </vt:lpstr>
      <vt:lpstr>References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garbage monitoring system </dc:title>
  <dc:creator>kunjalpatel28@outlook.com</dc:creator>
  <cp:lastModifiedBy>kunjalpatel28@outlook.com</cp:lastModifiedBy>
  <cp:revision>1</cp:revision>
  <dcterms:created xsi:type="dcterms:W3CDTF">2020-10-19T21:32:07Z</dcterms:created>
  <dcterms:modified xsi:type="dcterms:W3CDTF">2020-10-19T21:32:17Z</dcterms:modified>
</cp:coreProperties>
</file>